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sldIdLst>
    <p:sldId id="285" r:id="rId2"/>
    <p:sldId id="259" r:id="rId3"/>
    <p:sldId id="288" r:id="rId4"/>
    <p:sldId id="286" r:id="rId5"/>
    <p:sldId id="287" r:id="rId6"/>
    <p:sldId id="290" r:id="rId7"/>
    <p:sldId id="291" r:id="rId8"/>
    <p:sldId id="293" r:id="rId9"/>
    <p:sldId id="294" r:id="rId10"/>
    <p:sldId id="295" r:id="rId11"/>
    <p:sldId id="29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EE281-C94E-4F13-8B92-435D12D91BF5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106F2B-E74E-4FBF-B273-8E205D58E2A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Бытовой алкоголизм </a:t>
          </a:r>
          <a:r>
            <a:rPr lang="ru-RU" dirty="0" smtClean="0">
              <a:solidFill>
                <a:schemeClr val="bg1"/>
              </a:solidFill>
            </a:rPr>
            <a:t>характеризуется привыканием к алкоголю, однако пьющий человек еще способен контролировать количество напитка и даже временно прекратить его употребление в неподходящих для выпивки ситуациях</a:t>
          </a:r>
          <a:endParaRPr lang="ru-RU" dirty="0">
            <a:solidFill>
              <a:schemeClr val="bg1"/>
            </a:solidFill>
          </a:endParaRPr>
        </a:p>
      </dgm:t>
    </dgm:pt>
    <dgm:pt modelId="{C246D496-D5E4-49DE-AFBD-94ACE728645B}" type="parTrans" cxnId="{583E23F8-7D22-4076-BBBE-4DDC600AC6A7}">
      <dgm:prSet/>
      <dgm:spPr/>
      <dgm:t>
        <a:bodyPr/>
        <a:lstStyle/>
        <a:p>
          <a:endParaRPr lang="ru-RU"/>
        </a:p>
      </dgm:t>
    </dgm:pt>
    <dgm:pt modelId="{7F4E24FE-2985-4208-A4B9-79F8828BC16E}" type="sibTrans" cxnId="{583E23F8-7D22-4076-BBBE-4DDC600AC6A7}">
      <dgm:prSet/>
      <dgm:spPr/>
      <dgm:t>
        <a:bodyPr/>
        <a:lstStyle/>
        <a:p>
          <a:endParaRPr lang="ru-RU"/>
        </a:p>
      </dgm:t>
    </dgm:pt>
    <dgm:pt modelId="{7049EA2A-9624-4431-90D8-C476757CCCB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Хронический алкоголизм </a:t>
          </a:r>
          <a:r>
            <a:rPr lang="ru-RU" dirty="0" smtClean="0">
              <a:solidFill>
                <a:schemeClr val="bg1"/>
              </a:solidFill>
            </a:rPr>
            <a:t>утрачиваются характерные для бытового алкоголизма возможности. Толерантность (переносимость) достигает максимума, страсть к спиртному принимает патологический характер</a:t>
          </a:r>
        </a:p>
      </dgm:t>
    </dgm:pt>
    <dgm:pt modelId="{5D0BA2E6-0FBC-43C0-B554-3878A50D7EF3}" type="parTrans" cxnId="{996AE5CE-0C3D-42B1-B486-03CBD666E9A7}">
      <dgm:prSet/>
      <dgm:spPr/>
      <dgm:t>
        <a:bodyPr/>
        <a:lstStyle/>
        <a:p>
          <a:endParaRPr lang="ru-RU"/>
        </a:p>
      </dgm:t>
    </dgm:pt>
    <dgm:pt modelId="{F8C3EEFA-410E-4474-BF84-85AA890B868C}" type="sibTrans" cxnId="{996AE5CE-0C3D-42B1-B486-03CBD666E9A7}">
      <dgm:prSet/>
      <dgm:spPr/>
      <dgm:t>
        <a:bodyPr/>
        <a:lstStyle/>
        <a:p>
          <a:endParaRPr lang="ru-RU"/>
        </a:p>
      </dgm:t>
    </dgm:pt>
    <dgm:pt modelId="{FF4CB5B2-E89C-45F7-806E-D83F5CDA8A18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Осложненный алкоголизм </a:t>
          </a:r>
          <a:r>
            <a:rPr lang="ru-RU" dirty="0" smtClean="0">
              <a:solidFill>
                <a:schemeClr val="bg1"/>
              </a:solidFill>
            </a:rPr>
            <a:t>отличается от предыдущих тем, что пьющие, наряду с алкоголем, употребляют барбитураты или наркотики.</a:t>
          </a:r>
        </a:p>
      </dgm:t>
    </dgm:pt>
    <dgm:pt modelId="{8A60D2EF-5683-4FC5-9B68-24B702EDA2E7}" type="parTrans" cxnId="{BFFDA3AD-AFF2-4DE6-942D-B5FB70BF2F66}">
      <dgm:prSet/>
      <dgm:spPr/>
      <dgm:t>
        <a:bodyPr/>
        <a:lstStyle/>
        <a:p>
          <a:endParaRPr lang="ru-RU"/>
        </a:p>
      </dgm:t>
    </dgm:pt>
    <dgm:pt modelId="{50E8B46E-1086-418B-BA3E-FEA96D761384}" type="sibTrans" cxnId="{BFFDA3AD-AFF2-4DE6-942D-B5FB70BF2F66}">
      <dgm:prSet/>
      <dgm:spPr/>
      <dgm:t>
        <a:bodyPr/>
        <a:lstStyle/>
        <a:p>
          <a:endParaRPr lang="ru-RU"/>
        </a:p>
      </dgm:t>
    </dgm:pt>
    <dgm:pt modelId="{B3BB9E88-AF35-4709-916B-33AF3A0A9845}" type="pres">
      <dgm:prSet presAssocID="{665EE281-C94E-4F13-8B92-435D12D91BF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C4E53E-0064-47E2-B0B4-B51FA1660534}" type="pres">
      <dgm:prSet presAssocID="{7B106F2B-E74E-4FBF-B273-8E205D58E2A8}" presName="node" presStyleLbl="node1" presStyleIdx="0" presStyleCnt="3" custScaleX="138158" custScaleY="156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4C2AC0-003B-4073-AC28-44F20870049F}" type="pres">
      <dgm:prSet presAssocID="{7F4E24FE-2985-4208-A4B9-79F8828BC16E}" presName="sibTrans" presStyleLbl="sibTrans2D1" presStyleIdx="0" presStyleCnt="2"/>
      <dgm:spPr/>
    </dgm:pt>
    <dgm:pt modelId="{4A33645F-84AD-42AF-9559-E9B78C7A59D0}" type="pres">
      <dgm:prSet presAssocID="{7F4E24FE-2985-4208-A4B9-79F8828BC16E}" presName="connectorText" presStyleLbl="sibTrans2D1" presStyleIdx="0" presStyleCnt="2"/>
      <dgm:spPr/>
    </dgm:pt>
    <dgm:pt modelId="{D28463AF-3D94-4461-96A5-CE66D6A7D94E}" type="pres">
      <dgm:prSet presAssocID="{7049EA2A-9624-4431-90D8-C476757CCCB8}" presName="node" presStyleLbl="node1" presStyleIdx="1" presStyleCnt="3" custScaleX="147903" custScaleY="168648" custLinFactNeighborX="65" custLinFactNeighborY="2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F08470-54FD-4563-8E3F-0DC423E3EE6A}" type="pres">
      <dgm:prSet presAssocID="{F8C3EEFA-410E-4474-BF84-85AA890B868C}" presName="sibTrans" presStyleLbl="sibTrans2D1" presStyleIdx="1" presStyleCnt="2" custAng="395433" custLinFactNeighborX="-53472" custLinFactNeighborY="-3737"/>
      <dgm:spPr/>
    </dgm:pt>
    <dgm:pt modelId="{A567AA5F-DF14-42D8-B736-7A1A8A1BFCC8}" type="pres">
      <dgm:prSet presAssocID="{F8C3EEFA-410E-4474-BF84-85AA890B868C}" presName="connectorText" presStyleLbl="sibTrans2D1" presStyleIdx="1" presStyleCnt="2"/>
      <dgm:spPr/>
    </dgm:pt>
    <dgm:pt modelId="{D8122BE6-F956-4B37-ACCE-1E7E54E85C6C}" type="pres">
      <dgm:prSet presAssocID="{FF4CB5B2-E89C-45F7-806E-D83F5CDA8A18}" presName="node" presStyleLbl="node1" presStyleIdx="2" presStyleCnt="3" custScaleX="225188" custLinFactNeighborX="-34857" custLinFactNeighborY="-19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272028-11D3-4263-A1C0-228AFDFF24DE}" type="presOf" srcId="{665EE281-C94E-4F13-8B92-435D12D91BF5}" destId="{B3BB9E88-AF35-4709-916B-33AF3A0A9845}" srcOrd="0" destOrd="0" presId="urn:microsoft.com/office/officeart/2005/8/layout/process5"/>
    <dgm:cxn modelId="{C9F63277-54A9-4952-AFFE-B322E2D813B9}" type="presOf" srcId="{F8C3EEFA-410E-4474-BF84-85AA890B868C}" destId="{A567AA5F-DF14-42D8-B736-7A1A8A1BFCC8}" srcOrd="1" destOrd="0" presId="urn:microsoft.com/office/officeart/2005/8/layout/process5"/>
    <dgm:cxn modelId="{80680D11-4168-4566-8EB2-78304067A599}" type="presOf" srcId="{FF4CB5B2-E89C-45F7-806E-D83F5CDA8A18}" destId="{D8122BE6-F956-4B37-ACCE-1E7E54E85C6C}" srcOrd="0" destOrd="0" presId="urn:microsoft.com/office/officeart/2005/8/layout/process5"/>
    <dgm:cxn modelId="{F300B1B8-2FE9-4942-9493-A9E5B64CDFE5}" type="presOf" srcId="{7F4E24FE-2985-4208-A4B9-79F8828BC16E}" destId="{F04C2AC0-003B-4073-AC28-44F20870049F}" srcOrd="0" destOrd="0" presId="urn:microsoft.com/office/officeart/2005/8/layout/process5"/>
    <dgm:cxn modelId="{996AE5CE-0C3D-42B1-B486-03CBD666E9A7}" srcId="{665EE281-C94E-4F13-8B92-435D12D91BF5}" destId="{7049EA2A-9624-4431-90D8-C476757CCCB8}" srcOrd="1" destOrd="0" parTransId="{5D0BA2E6-0FBC-43C0-B554-3878A50D7EF3}" sibTransId="{F8C3EEFA-410E-4474-BF84-85AA890B868C}"/>
    <dgm:cxn modelId="{583E23F8-7D22-4076-BBBE-4DDC600AC6A7}" srcId="{665EE281-C94E-4F13-8B92-435D12D91BF5}" destId="{7B106F2B-E74E-4FBF-B273-8E205D58E2A8}" srcOrd="0" destOrd="0" parTransId="{C246D496-D5E4-49DE-AFBD-94ACE728645B}" sibTransId="{7F4E24FE-2985-4208-A4B9-79F8828BC16E}"/>
    <dgm:cxn modelId="{BFFDA3AD-AFF2-4DE6-942D-B5FB70BF2F66}" srcId="{665EE281-C94E-4F13-8B92-435D12D91BF5}" destId="{FF4CB5B2-E89C-45F7-806E-D83F5CDA8A18}" srcOrd="2" destOrd="0" parTransId="{8A60D2EF-5683-4FC5-9B68-24B702EDA2E7}" sibTransId="{50E8B46E-1086-418B-BA3E-FEA96D761384}"/>
    <dgm:cxn modelId="{CD813420-C36B-4364-9258-39E73FE48B6A}" type="presOf" srcId="{F8C3EEFA-410E-4474-BF84-85AA890B868C}" destId="{C7F08470-54FD-4563-8E3F-0DC423E3EE6A}" srcOrd="0" destOrd="0" presId="urn:microsoft.com/office/officeart/2005/8/layout/process5"/>
    <dgm:cxn modelId="{6D684A15-50D8-4235-98E8-52ABCA5BA01F}" type="presOf" srcId="{7049EA2A-9624-4431-90D8-C476757CCCB8}" destId="{D28463AF-3D94-4461-96A5-CE66D6A7D94E}" srcOrd="0" destOrd="0" presId="urn:microsoft.com/office/officeart/2005/8/layout/process5"/>
    <dgm:cxn modelId="{89CD0770-937A-4DEA-9A7B-87612E17022C}" type="presOf" srcId="{7B106F2B-E74E-4FBF-B273-8E205D58E2A8}" destId="{83C4E53E-0064-47E2-B0B4-B51FA1660534}" srcOrd="0" destOrd="0" presId="urn:microsoft.com/office/officeart/2005/8/layout/process5"/>
    <dgm:cxn modelId="{8C7A66A8-FACB-479B-AB4F-306899F0C03B}" type="presOf" srcId="{7F4E24FE-2985-4208-A4B9-79F8828BC16E}" destId="{4A33645F-84AD-42AF-9559-E9B78C7A59D0}" srcOrd="1" destOrd="0" presId="urn:microsoft.com/office/officeart/2005/8/layout/process5"/>
    <dgm:cxn modelId="{0F7B7070-06A7-4CAF-AF6C-7B1DB4BCF7D0}" type="presParOf" srcId="{B3BB9E88-AF35-4709-916B-33AF3A0A9845}" destId="{83C4E53E-0064-47E2-B0B4-B51FA1660534}" srcOrd="0" destOrd="0" presId="urn:microsoft.com/office/officeart/2005/8/layout/process5"/>
    <dgm:cxn modelId="{CF7BED53-3D44-458C-896A-E06C340D97DE}" type="presParOf" srcId="{B3BB9E88-AF35-4709-916B-33AF3A0A9845}" destId="{F04C2AC0-003B-4073-AC28-44F20870049F}" srcOrd="1" destOrd="0" presId="urn:microsoft.com/office/officeart/2005/8/layout/process5"/>
    <dgm:cxn modelId="{1F3700F3-397C-4BA0-8089-5B0156417AFD}" type="presParOf" srcId="{F04C2AC0-003B-4073-AC28-44F20870049F}" destId="{4A33645F-84AD-42AF-9559-E9B78C7A59D0}" srcOrd="0" destOrd="0" presId="urn:microsoft.com/office/officeart/2005/8/layout/process5"/>
    <dgm:cxn modelId="{861680E1-1E84-4950-85A8-2B8DE52B6325}" type="presParOf" srcId="{B3BB9E88-AF35-4709-916B-33AF3A0A9845}" destId="{D28463AF-3D94-4461-96A5-CE66D6A7D94E}" srcOrd="2" destOrd="0" presId="urn:microsoft.com/office/officeart/2005/8/layout/process5"/>
    <dgm:cxn modelId="{D03D4D70-8490-4C9F-AF80-95D434CC8190}" type="presParOf" srcId="{B3BB9E88-AF35-4709-916B-33AF3A0A9845}" destId="{C7F08470-54FD-4563-8E3F-0DC423E3EE6A}" srcOrd="3" destOrd="0" presId="urn:microsoft.com/office/officeart/2005/8/layout/process5"/>
    <dgm:cxn modelId="{BE31B7E2-DEA3-404B-B94B-DF99A29C4349}" type="presParOf" srcId="{C7F08470-54FD-4563-8E3F-0DC423E3EE6A}" destId="{A567AA5F-DF14-42D8-B736-7A1A8A1BFCC8}" srcOrd="0" destOrd="0" presId="urn:microsoft.com/office/officeart/2005/8/layout/process5"/>
    <dgm:cxn modelId="{60974299-16B9-436E-ACED-93AA7E7CEF15}" type="presParOf" srcId="{B3BB9E88-AF35-4709-916B-33AF3A0A9845}" destId="{D8122BE6-F956-4B37-ACCE-1E7E54E85C6C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C4E53E-0064-47E2-B0B4-B51FA1660534}">
      <dsp:nvSpPr>
        <dsp:cNvPr id="0" name=""/>
        <dsp:cNvSpPr/>
      </dsp:nvSpPr>
      <dsp:spPr>
        <a:xfrm>
          <a:off x="263488" y="92959"/>
          <a:ext cx="3457466" cy="23520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Бытовой алкоголизм </a:t>
          </a:r>
          <a:r>
            <a:rPr lang="ru-RU" sz="1700" kern="1200" dirty="0" smtClean="0">
              <a:solidFill>
                <a:schemeClr val="bg1"/>
              </a:solidFill>
            </a:rPr>
            <a:t>характеризуется привыканием к алкоголю, однако пьющий человек еще способен контролировать количество напитка и даже временно прекратить его употребление в неподходящих для выпивки ситуациях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263488" y="92959"/>
        <a:ext cx="3457466" cy="2352096"/>
      </dsp:txXfrm>
    </dsp:sp>
    <dsp:sp modelId="{F04C2AC0-003B-4073-AC28-44F20870049F}">
      <dsp:nvSpPr>
        <dsp:cNvPr id="0" name=""/>
        <dsp:cNvSpPr/>
      </dsp:nvSpPr>
      <dsp:spPr>
        <a:xfrm rot="28467">
          <a:off x="3941527" y="977034"/>
          <a:ext cx="531419" cy="620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28467">
        <a:off x="3941527" y="977034"/>
        <a:ext cx="531419" cy="620631"/>
      </dsp:txXfrm>
    </dsp:sp>
    <dsp:sp modelId="{D28463AF-3D94-4461-96A5-CE66D6A7D94E}">
      <dsp:nvSpPr>
        <dsp:cNvPr id="0" name=""/>
        <dsp:cNvSpPr/>
      </dsp:nvSpPr>
      <dsp:spPr>
        <a:xfrm>
          <a:off x="4723599" y="40803"/>
          <a:ext cx="3701339" cy="25322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Хронический алкоголизм </a:t>
          </a:r>
          <a:r>
            <a:rPr lang="ru-RU" sz="1700" kern="1200" dirty="0" smtClean="0">
              <a:solidFill>
                <a:schemeClr val="bg1"/>
              </a:solidFill>
            </a:rPr>
            <a:t>утрачиваются характерные для бытового алкоголизма возможности. Толерантность (переносимость) достигает максимума, страсть к спиртному принимает патологический характер</a:t>
          </a:r>
        </a:p>
      </dsp:txBody>
      <dsp:txXfrm>
        <a:off x="4723599" y="40803"/>
        <a:ext cx="3701339" cy="2532295"/>
      </dsp:txXfrm>
    </dsp:sp>
    <dsp:sp modelId="{C7F08470-54FD-4563-8E3F-0DC423E3EE6A}">
      <dsp:nvSpPr>
        <dsp:cNvPr id="0" name=""/>
        <dsp:cNvSpPr/>
      </dsp:nvSpPr>
      <dsp:spPr>
        <a:xfrm rot="7862131">
          <a:off x="5040174" y="2563210"/>
          <a:ext cx="428834" cy="6206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7862131">
        <a:off x="5040174" y="2563210"/>
        <a:ext cx="428834" cy="620631"/>
      </dsp:txXfrm>
    </dsp:sp>
    <dsp:sp modelId="{D8122BE6-F956-4B37-ACCE-1E7E54E85C6C}">
      <dsp:nvSpPr>
        <dsp:cNvPr id="0" name=""/>
        <dsp:cNvSpPr/>
      </dsp:nvSpPr>
      <dsp:spPr>
        <a:xfrm>
          <a:off x="1915568" y="3240357"/>
          <a:ext cx="5635430" cy="1501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Осложненный алкоголизм </a:t>
          </a:r>
          <a:r>
            <a:rPr lang="ru-RU" sz="1700" kern="1200" dirty="0" smtClean="0">
              <a:solidFill>
                <a:schemeClr val="bg1"/>
              </a:solidFill>
            </a:rPr>
            <a:t>отличается от предыдущих тем, что пьющие, наряду с алкоголем, употребляют барбитураты или наркотики.</a:t>
          </a:r>
        </a:p>
      </dsp:txBody>
      <dsp:txXfrm>
        <a:off x="1915568" y="3240357"/>
        <a:ext cx="5635430" cy="1501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A8123-7D31-4A9C-B8B7-109B8AA38FD3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A6AF6-7152-4F47-B402-2F82BA54493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4F841F-1E08-4983-AC2E-B99F776800CA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741035F-D59F-4E2B-904B-2F95E8E3F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3024336"/>
          </a:xfrm>
        </p:spPr>
        <p:txBody>
          <a:bodyPr>
            <a:noAutofit/>
          </a:bodyPr>
          <a:lstStyle/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прокуратура </a:t>
            </a:r>
            <a:r>
              <a:rPr lang="ru-RU" sz="2000" dirty="0" smtClean="0">
                <a:solidFill>
                  <a:schemeClr val="tx1"/>
                </a:solidFill>
              </a:rPr>
              <a:t>РОССИЙСКОЙ ФЕДЕРАЦИИ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ПРОКУРАТУРА ПЕНЗЕНСКОЙ ОБЛАСТИ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ПРОКУРАТУРА ЛОПАТИНСКОГО РАЙОНА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Доклад на тему:</a:t>
            </a:r>
            <a:br>
              <a:rPr lang="ru-RU" sz="2800" dirty="0" smtClean="0"/>
            </a:br>
            <a:r>
              <a:rPr lang="ru-RU" sz="2800" dirty="0" smtClean="0"/>
              <a:t> «</a:t>
            </a:r>
            <a:r>
              <a:rPr lang="ru-RU" sz="2800" u="sng" dirty="0" smtClean="0"/>
              <a:t>Быть здоровым, жить активно – это сильно, позитивно» (вопросы потребления наркотиков и алкоголя)</a:t>
            </a:r>
            <a:r>
              <a:rPr lang="ru-RU" sz="2800" dirty="0" smtClean="0"/>
              <a:t>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077072"/>
            <a:ext cx="7854696" cy="2400672"/>
          </a:xfrm>
        </p:spPr>
        <p:txBody>
          <a:bodyPr>
            <a:normAutofit/>
          </a:bodyPr>
          <a:lstStyle/>
          <a:p>
            <a:pPr algn="r"/>
            <a:endParaRPr lang="ru-RU" sz="1800" b="1" cap="all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/>
            <a:endParaRPr lang="ru-RU" sz="1800" b="1" cap="all" dirty="0" smtClean="0">
              <a:ln w="6350">
                <a:noFill/>
              </a:ln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r"/>
            <a:r>
              <a:rPr lang="ru-RU" sz="18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Помощник прокурора </a:t>
            </a:r>
          </a:p>
          <a:p>
            <a:pPr algn="r"/>
            <a:r>
              <a:rPr lang="ru-RU" sz="18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Лопатинского района </a:t>
            </a:r>
          </a:p>
          <a:p>
            <a:pPr algn="r"/>
            <a:r>
              <a:rPr lang="ru-RU" sz="18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Пензенской области </a:t>
            </a:r>
          </a:p>
          <a:p>
            <a:pPr algn="r"/>
            <a:r>
              <a:rPr lang="ru-RU" sz="18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юрист 3 класса</a:t>
            </a:r>
          </a:p>
          <a:p>
            <a:pPr algn="r"/>
            <a:r>
              <a:rPr lang="ru-RU" sz="1800" b="1" cap="all" dirty="0" smtClean="0">
                <a:ln w="6350">
                  <a:noFill/>
                </a:ln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Р.В. Козлов </a:t>
            </a:r>
          </a:p>
          <a:p>
            <a:pPr algn="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149080"/>
            <a:ext cx="2786082" cy="21669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563888" y="6381328"/>
            <a:ext cx="14746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/>
              <a:t>Пенза 2020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5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61926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аучно-методические подходы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к профилактической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деятельности:</a:t>
            </a:r>
            <a:endParaRPr lang="ru-RU" sz="27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buNone/>
            </a:pPr>
            <a:endParaRPr lang="ru-RU" sz="2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Принцип </a:t>
            </a: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научности. </a:t>
            </a:r>
            <a:r>
              <a:rPr lang="ru-RU" sz="2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Информационное поле формируется с использованием научных и литературных материалов, на основе практического опыта специалистов. </a:t>
            </a:r>
            <a:endParaRPr lang="ru-RU" sz="2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endParaRPr lang="ru-RU" sz="2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Принцип </a:t>
            </a: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сотрудничества. </a:t>
            </a:r>
            <a:r>
              <a:rPr lang="ru-RU" sz="2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Предполагает кооперацию и единство действий как всех участников образовательного процесса в </a:t>
            </a:r>
            <a:r>
              <a:rPr lang="ru-RU" sz="2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проведении</a:t>
            </a:r>
          </a:p>
          <a:p>
            <a:pPr algn="just">
              <a:buNone/>
            </a:pPr>
            <a:r>
              <a:rPr lang="ru-RU" sz="2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Принцип </a:t>
            </a: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политической и общественной поддержки. </a:t>
            </a:r>
            <a:r>
              <a:rPr lang="ru-RU" sz="2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Только при поддержке администрации, общественных организаций и средств массовой информации можно получить реальные результаты деятельности. </a:t>
            </a:r>
            <a:endParaRPr lang="ru-RU" sz="2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2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Принцип </a:t>
            </a: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активности всех участников профилактической деятельности. </a:t>
            </a:r>
            <a:r>
              <a:rPr lang="ru-RU" sz="2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Предполагает активное участие учителей, учащихся, родителей в планировании и реализации наркотической профилактической работы. </a:t>
            </a:r>
            <a:endParaRPr lang="ru-RU" sz="2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21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Принцип </a:t>
            </a:r>
            <a:r>
              <a:rPr lang="ru-RU" sz="21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формирования реальных ясных целей и постановки задач. </a:t>
            </a:r>
            <a:r>
              <a:rPr lang="ru-RU" sz="2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 профилактической деятельности должны быть реальными, адаптированными к условиям образовательного учреждения, учитывать возможности коллектива школы, подкрепляться необходимыми ресурсами для достижения поставленных целей. </a:t>
            </a:r>
          </a:p>
          <a:p>
            <a:pPr algn="just">
              <a:buFont typeface="Wingdings" pitchFamily="2" charset="2"/>
              <a:buChar char="ü"/>
            </a:pPr>
            <a:endParaRPr lang="ru-RU" sz="18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51510" indent="-514350" algn="just">
              <a:buNone/>
            </a:pP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   </a:t>
            </a: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27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ClrTx/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224136" cy="952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СОДЕРЖАНИЕ</a:t>
            </a:r>
            <a:br>
              <a:rPr lang="ru-RU" sz="3600" dirty="0" smtClean="0"/>
            </a:br>
            <a:endParaRPr lang="ru-RU" sz="35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0064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7200" dirty="0" smtClean="0"/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ВВЕДЕНИЕ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1 ТЕОРИТИЧЕСКИЕ ПОДХОДЫ К ПРОФИЛАКТИКЕ НАРКОМАНИИ И АЛКОГОЛИЗМА СРЕДИ МОЛОДЕЖИ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1.1. Правовое регулирование профилактики потребления наркотических средств, психотропных веществ и алкогольной продукции среди подростков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1.2. Ответственность за употребление наркотических средств, психотропных веществ и алкогольной продукции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2     ПРОФИЛАКТИКА ДЕВИАНТНОГО ПОВЕДЕНИЯ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НЕСОВЕРШЕННОЛЕТНИХ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2.1 Понятие и принципы научно-методического подхода к профилактической деятельности наркомании и алкоголизма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2.2. Возрастные особенности развития подростков и их склонность к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наркомании и алкоголизму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2.3. Влияние семейного воспитания на употребление подростками наркотиков и алкоголя</a:t>
            </a:r>
            <a:r>
              <a:rPr lang="ru-RU" sz="8000" dirty="0" smtClean="0"/>
              <a:t> </a:t>
            </a:r>
          </a:p>
          <a:p>
            <a:pPr algn="just">
              <a:buNone/>
            </a:pPr>
            <a:r>
              <a:rPr lang="ru-RU" sz="8000" b="1" dirty="0" smtClean="0">
                <a:solidFill>
                  <a:schemeClr val="bg1"/>
                </a:solidFill>
              </a:rPr>
              <a:t>ЗАКЛЮЧЕНИЕ</a:t>
            </a:r>
          </a:p>
          <a:p>
            <a:pPr>
              <a:buClrTx/>
              <a:buNone/>
            </a:pPr>
            <a:endParaRPr lang="ru-RU" sz="80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224136" cy="952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5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27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Актуальность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темы исследования:</a:t>
            </a:r>
          </a:p>
          <a:p>
            <a:pPr marL="651510" indent="-514350">
              <a:buNone/>
            </a:pPr>
            <a:endParaRPr lang="ru-RU" sz="27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обусловлена тем, что вредные привычки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оказывают всё более пагубное воздействие на 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социальное самочувствие, интеллектуальный,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профессиональный, генетический потенциал 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общества.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Всё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это приводит к резкому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сокращению рождаемости и средней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продолжительности жизни, ухудшению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здоровья людей, подрыву трудовых ресурсов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страны, ослаблению фундаментальной основы</a:t>
            </a:r>
          </a:p>
          <a:p>
            <a:pPr marL="651510" indent="-514350" algn="just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общества - семьи </a:t>
            </a:r>
          </a:p>
          <a:p>
            <a:pPr marL="651510" indent="-514350" algn="just">
              <a:buNone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ClrTx/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224136" cy="952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5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590465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Проблема исследования </a:t>
            </a:r>
            <a:r>
              <a:rPr lang="ru-RU" sz="3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заключается в том, чтобы на основе теоретических положений организовать профилактическую работу с подростками по снижению зависимости от алкоголизма и наркомании</a:t>
            </a:r>
          </a:p>
          <a:p>
            <a:pPr algn="just">
              <a:buFont typeface="Wingdings" pitchFamily="2" charset="2"/>
              <a:buChar char="Ø"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6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Объект исследования </a:t>
            </a:r>
            <a:r>
              <a:rPr lang="ru-RU" sz="3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– профилактика алкоголизма и наркомании у подростков</a:t>
            </a:r>
          </a:p>
          <a:p>
            <a:pPr algn="just">
              <a:buFont typeface="Wingdings" pitchFamily="2" charset="2"/>
              <a:buChar char="Ø"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6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Предмет исследования </a:t>
            </a:r>
            <a:r>
              <a:rPr lang="ru-RU" sz="3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– деятельность по профилактике алкоголизма и наркомании среди подростков</a:t>
            </a:r>
          </a:p>
          <a:p>
            <a:pPr algn="just">
              <a:buFont typeface="Wingdings" pitchFamily="2" charset="2"/>
              <a:buChar char="Ø"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6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Цель данного исследования </a:t>
            </a:r>
            <a:r>
              <a:rPr lang="ru-RU" sz="3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раскрыть деятельность по профилактике алкоголизма и наркомании среди подростков</a:t>
            </a:r>
          </a:p>
          <a:p>
            <a:pPr>
              <a:buClrTx/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224136" cy="952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5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 соответствии с указанной целью были определены </a:t>
            </a:r>
            <a:r>
              <a:rPr lang="ru-RU" sz="2700" b="1" dirty="0" smtClean="0">
                <a:ln w="6350">
                  <a:noFill/>
                </a:ln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</a:p>
          <a:p>
            <a:pPr algn="ctr">
              <a:buNone/>
            </a:pPr>
            <a:endParaRPr lang="ru-RU" sz="27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Font typeface="Wingdings" pitchFamily="2" charset="2"/>
              <a:buChar char="ü"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Изучить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состояние рассматриваемой проблемы алкоголизма и наркомании в теории и практике</a:t>
            </a:r>
          </a:p>
          <a:p>
            <a:pPr marL="651510" indent="-514350" algn="just">
              <a:buFont typeface="Wingdings" pitchFamily="2" charset="2"/>
              <a:buChar char="ü"/>
            </a:pPr>
            <a:endParaRPr lang="ru-RU" sz="27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Подобрать</a:t>
            </a:r>
            <a:r>
              <a:rPr lang="ru-RU" sz="2400" dirty="0" smtClean="0"/>
              <a:t>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научно-методические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подходы к профилактической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деятельности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алкоголизма и наркомании</a:t>
            </a:r>
          </a:p>
          <a:p>
            <a:pPr algn="just">
              <a:buFont typeface="Wingdings" pitchFamily="2" charset="2"/>
              <a:buChar char="Ø"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ClrTx/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224136" cy="952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Правовое регулирование профилактики потребления наркотических средств, психотропных веществ и алкогольной продукции среди подростков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59735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§"/>
            </a:pPr>
            <a:endParaRPr lang="ru-RU" sz="18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Единая конвенция о наркотических средствах 1961 года с поправками, внесенными в нее в соответствии с Протоколом 1972 года о поправках к Единой конвенции о наркотических средствах 1961 года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Конвенция </a:t>
            </a:r>
            <a:r>
              <a:rPr lang="ru-RU" sz="1400" dirty="0" smtClean="0">
                <a:solidFill>
                  <a:srgbClr val="FFFF00"/>
                </a:solidFill>
              </a:rPr>
              <a:t>о психотропных </a:t>
            </a:r>
            <a:r>
              <a:rPr lang="ru-RU" sz="1400" dirty="0" smtClean="0">
                <a:solidFill>
                  <a:srgbClr val="FFFF00"/>
                </a:solidFill>
              </a:rPr>
              <a:t>веществах (заключена </a:t>
            </a:r>
            <a:r>
              <a:rPr lang="ru-RU" sz="1400" dirty="0" smtClean="0">
                <a:solidFill>
                  <a:srgbClr val="FFFF00"/>
                </a:solidFill>
              </a:rPr>
              <a:t>в г. Вене 21.02.1971</a:t>
            </a:r>
            <a:r>
              <a:rPr lang="ru-RU" sz="1400" dirty="0" smtClean="0">
                <a:solidFill>
                  <a:srgbClr val="FFFF00"/>
                </a:solidFill>
              </a:rPr>
              <a:t>)</a:t>
            </a:r>
            <a:endParaRPr lang="ru-RU" sz="1400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Конвенция </a:t>
            </a:r>
            <a:r>
              <a:rPr lang="ru-RU" sz="1400" dirty="0" smtClean="0">
                <a:solidFill>
                  <a:srgbClr val="FFFF00"/>
                </a:solidFill>
              </a:rPr>
              <a:t>о правах </a:t>
            </a:r>
            <a:r>
              <a:rPr lang="ru-RU" sz="1400" dirty="0" smtClean="0">
                <a:solidFill>
                  <a:srgbClr val="FFFF00"/>
                </a:solidFill>
              </a:rPr>
              <a:t>ребенка (одобрена </a:t>
            </a:r>
            <a:r>
              <a:rPr lang="ru-RU" sz="1400" dirty="0" smtClean="0">
                <a:solidFill>
                  <a:srgbClr val="FFFF00"/>
                </a:solidFill>
              </a:rPr>
              <a:t>Генеральной Ассамблеей ООН </a:t>
            </a:r>
            <a:r>
              <a:rPr lang="ru-RU" sz="1400" dirty="0" smtClean="0">
                <a:solidFill>
                  <a:srgbClr val="FFFF00"/>
                </a:solidFill>
              </a:rPr>
              <a:t>20.11.1989)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Федеральный </a:t>
            </a:r>
            <a:r>
              <a:rPr lang="ru-RU" sz="1400" dirty="0" smtClean="0">
                <a:solidFill>
                  <a:srgbClr val="FFFF00"/>
                </a:solidFill>
              </a:rPr>
              <a:t>закон от 08.01.1998 № 3-ФЗ «О наркотических средствах и психотропных веществах»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Федеральный закон от 22.11.1995 № 171-ФЗ «О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 Федеральный закон от 24.06.1999 № 120-ФЗ «Об основах системы профилактики безнадзорности и правонарушений несовершеннолетних»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Постановление Правительства РФ от 30.06.1998 № 681 «Об утверждении перечня наркотических средств, психотропных веществ и их </a:t>
            </a:r>
            <a:r>
              <a:rPr lang="ru-RU" sz="1400" dirty="0" err="1" smtClean="0">
                <a:solidFill>
                  <a:srgbClr val="FFFF00"/>
                </a:solidFill>
              </a:rPr>
              <a:t>прекурсоров</a:t>
            </a:r>
            <a:r>
              <a:rPr lang="ru-RU" sz="1400" dirty="0" smtClean="0">
                <a:solidFill>
                  <a:srgbClr val="FFFF00"/>
                </a:solidFill>
              </a:rPr>
              <a:t>, подлежащих контролю в Российской Федерации</a:t>
            </a:r>
            <a:r>
              <a:rPr lang="ru-RU" sz="1400" dirty="0" smtClean="0">
                <a:solidFill>
                  <a:srgbClr val="FFFF00"/>
                </a:solidFill>
              </a:rPr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Указ Президента РФ от 09.06.2010 № 690 «Об утверждении Стратегии государственной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err="1" smtClean="0">
                <a:solidFill>
                  <a:srgbClr val="FFFF00"/>
                </a:solidFill>
              </a:rPr>
              <a:t>антинаркотической</a:t>
            </a:r>
            <a:r>
              <a:rPr lang="ru-RU" sz="1400" dirty="0" smtClean="0">
                <a:solidFill>
                  <a:srgbClr val="FFFF00"/>
                </a:solidFill>
              </a:rPr>
              <a:t> политики Российской Федерации до 2020 года</a:t>
            </a:r>
            <a:r>
              <a:rPr lang="ru-RU" sz="1400" dirty="0" smtClean="0">
                <a:solidFill>
                  <a:srgbClr val="FFFF00"/>
                </a:solidFill>
              </a:rPr>
              <a:t>»</a:t>
            </a:r>
            <a:endParaRPr lang="ru-RU" sz="1400" dirty="0" smtClean="0">
              <a:solidFill>
                <a:srgbClr val="FFFF0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У</a:t>
            </a:r>
            <a:r>
              <a:rPr lang="ru-RU" sz="1400" dirty="0" smtClean="0">
                <a:solidFill>
                  <a:srgbClr val="FFFF00"/>
                </a:solidFill>
              </a:rPr>
              <a:t>казание </a:t>
            </a:r>
            <a:r>
              <a:rPr lang="ru-RU" sz="1400" dirty="0" smtClean="0">
                <a:solidFill>
                  <a:srgbClr val="FFFF00"/>
                </a:solidFill>
              </a:rPr>
              <a:t>Генпрокуратуры Российской Федерации № 14-7, МВД России № 1, ФСКН России № 415, ФТС России № ВИ-136/13 от 20.01.2010 «О мерах по пресечению оборота на территории Российской Федерации запрещенных курительных смесей и смесей, не отвечающих требованиям безопасности жизни и здоровья граждан</a:t>
            </a:r>
            <a:r>
              <a:rPr lang="ru-RU" sz="1400" dirty="0" smtClean="0">
                <a:solidFill>
                  <a:srgbClr val="FFFF00"/>
                </a:solidFill>
              </a:rPr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Приказ  Минздрава России от 30.12.2015 № 1034н «Об утверждении Порядка оказания медицинской помощи по профилю "психиатрия-наркология» и Порядка диспансерного наблюдения за лицами с психическими расстройствами и (или) расстройствами поведения, связанными с употреблением </a:t>
            </a:r>
            <a:r>
              <a:rPr lang="ru-RU" sz="1400" dirty="0" err="1" smtClean="0">
                <a:solidFill>
                  <a:srgbClr val="FFFF00"/>
                </a:solidFill>
              </a:rPr>
              <a:t>психоактивных</a:t>
            </a:r>
            <a:r>
              <a:rPr lang="ru-RU" sz="1400" dirty="0" smtClean="0">
                <a:solidFill>
                  <a:srgbClr val="FFFF00"/>
                </a:solidFill>
              </a:rPr>
              <a:t> веществ</a:t>
            </a:r>
            <a:r>
              <a:rPr lang="ru-RU" sz="1400" dirty="0" smtClean="0">
                <a:solidFill>
                  <a:srgbClr val="FFFF00"/>
                </a:solidFill>
              </a:rPr>
              <a:t>»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400" dirty="0" smtClean="0">
                <a:solidFill>
                  <a:srgbClr val="FFFF00"/>
                </a:solidFill>
              </a:rPr>
              <a:t>Федеральный закон </a:t>
            </a:r>
            <a:r>
              <a:rPr lang="ru-RU" sz="1400" dirty="0" smtClean="0">
                <a:solidFill>
                  <a:srgbClr val="FFFF00"/>
                </a:solidFill>
              </a:rPr>
              <a:t>от 29.12.2010 № 436-ФЗ «О защите детей от информации, причиняющей вред их здоровью и развитию» </a:t>
            </a:r>
          </a:p>
          <a:p>
            <a:pPr algn="just">
              <a:buFont typeface="Wingdings" pitchFamily="2" charset="2"/>
              <a:buChar char="§"/>
            </a:pPr>
            <a:endParaRPr lang="ru-RU" sz="1400" dirty="0" smtClean="0"/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0"/>
            <a:ext cx="1224136" cy="952105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32656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5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5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712968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dirty="0" smtClean="0"/>
              <a:t>    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наркомания и алкоголизм?</a:t>
            </a:r>
            <a:endParaRPr lang="ru-RU" sz="2700" b="1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20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r>
              <a:rPr lang="ru-RU" sz="2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    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Наркомания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- это психическое, а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также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физическое состояние, возникающее в результате взаимодействия между живым организмом и наркотическим средством, характеризующееся особенностями поведения и другими реакциями, которые всегда включают потребность в постоянном или периодически возобновляемом приеме этого наркотического средства с целью испытать его психическое воздействие или избежать дискомфорта, связанного с его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отсутствием</a:t>
            </a: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51510" indent="-514350" algn="just">
              <a:buNone/>
            </a:pP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  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Алкоголизм - это патологическое влечение к спиртному, сопровождающимся социально-нравственной деградацией личности</a:t>
            </a: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27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ClrTx/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6632"/>
            <a:ext cx="1224136" cy="952105"/>
          </a:xfrm>
          <a:prstGeom prst="rect">
            <a:avLst/>
          </a:prstGeom>
          <a:noFill/>
        </p:spPr>
      </p:pic>
      <p:pic>
        <p:nvPicPr>
          <p:cNvPr id="5" name="Рисунок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221088"/>
            <a:ext cx="372368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237140"/>
            <a:ext cx="3960440" cy="214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виды алкоголизма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2157807"/>
              </p:ext>
            </p:extLst>
          </p:nvPr>
        </p:nvGraphicFramePr>
        <p:xfrm>
          <a:off x="179512" y="1556792"/>
          <a:ext cx="8686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504" y="116632"/>
            <a:ext cx="1224136" cy="9521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5551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500" dirty="0"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712968" cy="6192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 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Причины 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 которым дети начинают употреблять наркотики и алкоголь</a:t>
            </a:r>
            <a:r>
              <a:rPr lang="ru-RU" sz="27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algn="ctr">
              <a:buNone/>
            </a:pPr>
            <a:endParaRPr lang="ru-RU" sz="20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Любопытство 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(благодаря известному высказыванию не очень умных людей: «Все надо попробовать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»)</a:t>
            </a:r>
            <a:endParaRPr lang="ru-RU" sz="18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Желание 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быть похожим на «крутого парня», на старшего авторитетного товарища, часто личный пример 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родителей</a:t>
            </a:r>
            <a:endParaRPr lang="ru-RU" sz="18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Желание 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быть «плохим» в ответ на постоянное давление со стороны родителей: «Делай так, будь хорошим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»</a:t>
            </a:r>
            <a:endParaRPr lang="ru-RU" sz="18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Безделье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, отсутствие каких-либо занятий либо обязанностей, в результате – эксперименты от скуки </a:t>
            </a:r>
            <a:endParaRPr lang="ru-RU" sz="18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Возрастные особенности развития </a:t>
            </a: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подростков </a:t>
            </a:r>
            <a:endParaRPr lang="ru-RU" sz="18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18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Влияние семейного воспитания </a:t>
            </a: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651510" indent="-514350" algn="just">
              <a:buNone/>
            </a:pP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   </a:t>
            </a: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651510" indent="-514350" algn="just">
              <a:buNone/>
            </a:pPr>
            <a:endParaRPr lang="ru-RU" sz="1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27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just">
              <a:buNone/>
            </a:pPr>
            <a:endParaRPr lang="ru-RU" sz="3600" b="1" dirty="0" smtClean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ClrTx/>
              <a:buNone/>
            </a:pP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1\Videos\Pictures\картинки\Gerb_Prokuratury_R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0"/>
            <a:ext cx="1224136" cy="952105"/>
          </a:xfrm>
          <a:prstGeom prst="rect">
            <a:avLst/>
          </a:prstGeom>
          <a:noFill/>
        </p:spPr>
      </p:pic>
      <p:pic>
        <p:nvPicPr>
          <p:cNvPr id="3076" name="Picture 4" descr="C:\Users\User\Downloads\831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25144"/>
            <a:ext cx="3960440" cy="1991775"/>
          </a:xfrm>
          <a:prstGeom prst="rect">
            <a:avLst/>
          </a:prstGeom>
          <a:noFill/>
        </p:spPr>
      </p:pic>
      <p:pic>
        <p:nvPicPr>
          <p:cNvPr id="10" name="Picture 2" descr="https://lh4.googleusercontent.com/o9iLZ0TgXJaBcpHT51KWJZA08duQWFARlG8d-Y2nQRpq4_NDhp-fzXimXeYkuixqDLLyMFJVrhriMeDsusUaVqYK0yMbE-_HjQRIKcNDh6OhqaySPUTNzCqlI9eU2R4dT3XtNev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725144"/>
            <a:ext cx="4176463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772</TotalTime>
  <Words>455</Words>
  <Application>Microsoft Office PowerPoint</Application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 прокуратура РОССИЙСКОЙ ФЕДЕРАЦИИ ПРОКУРАТУРА ПЕНЗЕНСКОЙ ОБЛАСТИ ПРОКУРАТУРА ЛОПАТИНСКОГО РАЙОНА  Доклад на тему:  «Быть здоровым, жить активно – это сильно, позитивно» (вопросы потребления наркотиков и алкоголя)»</vt:lpstr>
      <vt:lpstr>СОДЕРЖАНИЕ </vt:lpstr>
      <vt:lpstr> </vt:lpstr>
      <vt:lpstr> </vt:lpstr>
      <vt:lpstr> </vt:lpstr>
      <vt:lpstr>Правовое регулирование профилактики потребления наркотических средств, психотропных веществ и алкогольной продукции среди подростков </vt:lpstr>
      <vt:lpstr> </vt:lpstr>
      <vt:lpstr>Основные виды алкоголизма</vt:lpstr>
      <vt:lpstr> </vt:lpstr>
      <vt:lpstr>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ПРОКУРОРСКИЙ НАДЗОР</dc:title>
  <dc:creator>1</dc:creator>
  <cp:lastModifiedBy>User</cp:lastModifiedBy>
  <cp:revision>59</cp:revision>
  <dcterms:created xsi:type="dcterms:W3CDTF">2015-11-02T12:29:39Z</dcterms:created>
  <dcterms:modified xsi:type="dcterms:W3CDTF">2020-09-14T16:26:01Z</dcterms:modified>
</cp:coreProperties>
</file>